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38">
          <p15:clr>
            <a:srgbClr val="747775"/>
          </p15:clr>
        </p15:guide>
        <p15:guide id="2" pos="4107">
          <p15:clr>
            <a:srgbClr val="747775"/>
          </p15:clr>
        </p15:guide>
        <p15:guide id="3" orient="horz" pos="216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ioPfQxZcmQ02QqGw+T2W1TnsGD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C188"/>
    <a:srgbClr val="64CEA1"/>
    <a:srgbClr val="2F9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71" autoAdjust="0"/>
    <p:restoredTop sz="95250" autoAdjust="0"/>
  </p:normalViewPr>
  <p:slideViewPr>
    <p:cSldViewPr snapToGrid="0">
      <p:cViewPr varScale="1">
        <p:scale>
          <a:sx n="86" d="100"/>
          <a:sy n="86" d="100"/>
        </p:scale>
        <p:origin x="720" y="67"/>
      </p:cViewPr>
      <p:guideLst>
        <p:guide pos="338"/>
        <p:guide pos="410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21" Type="http://customschemas.google.com/relationships/presentationmetadata" Target="meta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24" Type="http://schemas.openxmlformats.org/officeDocument/2006/relationships/theme" Target="theme/theme1.xml"/><Relationship Id="rId23" Type="http://schemas.openxmlformats.org/officeDocument/2006/relationships/viewProps" Target="viewProps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ak\&#1086;&#1073;&#1097;&#1072;&#1103;\&#1056;&#1103;&#1076;&#1080;&#1085;&#1089;&#1082;&#1072;&#1103;%20&#1044;.&#1042;\&#1086;&#1090;%20&#1044;&#1080;&#1072;&#1085;&#1072;\2024\&#1087;&#1072;&#1087;&#1082;&#1072;-%20&#1040;&#1051;&#1048;&#1053;&#1040;\&#1077;&#1078;&#1077;&#1085;&#1077;&#1076;&#1077;&#1083;&#1100;&#1085;&#1099;&#1077;%20&#1086;&#1090;&#1095;&#1077;&#1090;&#1099;\&#1089;&#1077;&#1085;&#1090;&#1103;&#1073;&#1088;&#1100;\06.09.-13.09\&#1042;&#1099;&#1075;&#1088;&#1091;&#1079;&#1082;&#1072;%20&#1056;&#1063;%2013.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592592592592587E-3"/>
          <c:y val="9.390985222991817E-2"/>
          <c:w val="0.96604938271604934"/>
          <c:h val="0.84107563468783075"/>
        </c:manualLayout>
      </c:layout>
      <c:scatterChart>
        <c:scatterStyle val="lineMarker"/>
        <c:varyColors val="0"/>
        <c:ser>
          <c:idx val="0"/>
          <c:order val="0"/>
          <c:spPr>
            <a:ln w="95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ГРАФИК!$A$1:$A$4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xVal>
          <c:yVal>
            <c:numRef>
              <c:f>ГРАФИК!$B$1:$B$4</c:f>
              <c:numCache>
                <c:formatCode>General</c:formatCode>
                <c:ptCount val="4"/>
                <c:pt idx="0">
                  <c:v>3153</c:v>
                </c:pt>
                <c:pt idx="1">
                  <c:v>10570</c:v>
                </c:pt>
                <c:pt idx="2">
                  <c:v>14205</c:v>
                </c:pt>
                <c:pt idx="3">
                  <c:v>17270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42D-45AF-9C76-DDCCE9E100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274752"/>
        <c:axId val="125399808"/>
      </c:scatterChart>
      <c:valAx>
        <c:axId val="1252747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5399808"/>
        <c:crosses val="autoZero"/>
        <c:crossBetween val="midCat"/>
      </c:valAx>
      <c:valAx>
        <c:axId val="1253998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5274752"/>
        <c:crosses val="autoZero"/>
        <c:crossBetween val="midCat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78561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07a9166f1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g207a9166f1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5289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07a9166f1f_0_0"/>
          <p:cNvSpPr/>
          <p:nvPr/>
        </p:nvSpPr>
        <p:spPr>
          <a:xfrm>
            <a:off x="9401375" y="5241069"/>
            <a:ext cx="2790625" cy="1573200"/>
          </a:xfrm>
          <a:prstGeom prst="parallelogram">
            <a:avLst>
              <a:gd name="adj" fmla="val 139598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207a9166f1f_0_0"/>
          <p:cNvSpPr/>
          <p:nvPr/>
        </p:nvSpPr>
        <p:spPr>
          <a:xfrm>
            <a:off x="0" y="189275"/>
            <a:ext cx="12192000" cy="461700"/>
          </a:xfrm>
          <a:prstGeom prst="rect">
            <a:avLst/>
          </a:prstGeom>
          <a:solidFill>
            <a:srgbClr val="083C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207a9166f1f_0_0"/>
          <p:cNvSpPr txBox="1"/>
          <p:nvPr/>
        </p:nvSpPr>
        <p:spPr>
          <a:xfrm>
            <a:off x="1133341" y="1036357"/>
            <a:ext cx="10096447" cy="760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300" tIns="123300" rIns="123300" bIns="123300" anchor="t" anchorCtr="0">
            <a:noAutofit/>
          </a:bodyPr>
          <a:lstStyle/>
          <a:p>
            <a:pPr algn="ctr"/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Динамика поступивших обращений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через систему «Инцидент-менеджмент»</a:t>
            </a:r>
            <a:endParaRPr lang="ru-RU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территории города Белгорода за период с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г. по 2023 г.</a:t>
            </a:r>
            <a:endParaRPr sz="1800" b="1" i="0" u="none" strike="noStrike" cap="none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Montserrat"/>
              <a:cs typeface="Times New Roman" panose="02020603050405020304" pitchFamily="18" charset="0"/>
              <a:sym typeface="Montserrat"/>
            </a:endParaRPr>
          </a:p>
        </p:txBody>
      </p:sp>
      <p:sp>
        <p:nvSpPr>
          <p:cNvPr id="131" name="Google Shape;131;g207a9166f1f_0_0"/>
          <p:cNvSpPr/>
          <p:nvPr/>
        </p:nvSpPr>
        <p:spPr>
          <a:xfrm>
            <a:off x="1683985" y="106175"/>
            <a:ext cx="1241400" cy="627900"/>
          </a:xfrm>
          <a:prstGeom prst="parallelogram">
            <a:avLst>
              <a:gd name="adj" fmla="val 13649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20;g207a9166f1f_0_0">
            <a:extLst>
              <a:ext uri="{FF2B5EF4-FFF2-40B4-BE49-F238E27FC236}">
                <a16:creationId xmlns:a16="http://schemas.microsoft.com/office/drawing/2014/main" id="{ABA3F60C-8692-8501-7F25-72084763623C}"/>
              </a:ext>
            </a:extLst>
          </p:cNvPr>
          <p:cNvSpPr/>
          <p:nvPr/>
        </p:nvSpPr>
        <p:spPr>
          <a:xfrm>
            <a:off x="4078671" y="1820858"/>
            <a:ext cx="1835843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3200"/>
            </a:pPr>
            <a:endParaRPr sz="3200" b="1" i="0" u="none" strike="noStrike" cap="none" dirty="0">
              <a:solidFill>
                <a:srgbClr val="FF0000"/>
              </a:solidFill>
              <a:latin typeface="Times New Roman" pitchFamily="18" charset="0"/>
              <a:ea typeface="Montserrat"/>
              <a:cs typeface="Times New Roman" pitchFamily="18" charset="0"/>
              <a:sym typeface="Montserrat"/>
            </a:endParaRPr>
          </a:p>
        </p:txBody>
      </p:sp>
      <p:sp>
        <p:nvSpPr>
          <p:cNvPr id="19" name="Google Shape;207;p2">
            <a:extLst>
              <a:ext uri="{FF2B5EF4-FFF2-40B4-BE49-F238E27FC236}">
                <a16:creationId xmlns:a16="http://schemas.microsoft.com/office/drawing/2014/main" id="{2503D39A-15EF-54C2-C42E-C42D31FF87F4}"/>
              </a:ext>
            </a:extLst>
          </p:cNvPr>
          <p:cNvSpPr txBox="1"/>
          <p:nvPr/>
        </p:nvSpPr>
        <p:spPr>
          <a:xfrm>
            <a:off x="2581997" y="4170875"/>
            <a:ext cx="1049676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SzPts val="1400"/>
            </a:pPr>
            <a:r>
              <a:rPr lang="ru-RU" sz="1600" b="1" dirty="0">
                <a:solidFill>
                  <a:srgbClr val="083C92"/>
                </a:solidFill>
                <a:latin typeface="Times New Roman" panose="02020603050405020304" pitchFamily="18" charset="0"/>
                <a:ea typeface="Montserrat"/>
                <a:cs typeface="Times New Roman" panose="02020603050405020304" pitchFamily="18" charset="0"/>
                <a:sym typeface="Montserrat"/>
              </a:rPr>
              <a:t>3153</a:t>
            </a:r>
          </a:p>
          <a:p>
            <a:pPr lvl="0" algn="ctr">
              <a:buSzPts val="1400"/>
            </a:pPr>
            <a:endParaRPr lang="ru-RU" sz="1000" b="1" dirty="0">
              <a:solidFill>
                <a:srgbClr val="083C92"/>
              </a:solidFill>
              <a:latin typeface="Times New Roman" panose="02020603050405020304" pitchFamily="18" charset="0"/>
              <a:ea typeface="Montserrat"/>
              <a:cs typeface="Times New Roman" panose="02020603050405020304" pitchFamily="18" charset="0"/>
              <a:sym typeface="Montserrat"/>
            </a:endParaRPr>
          </a:p>
          <a:p>
            <a:pPr lvl="0" algn="ctr">
              <a:buSzPts val="1400"/>
            </a:pPr>
            <a:r>
              <a:rPr lang="ru-RU" sz="1600" b="1" dirty="0">
                <a:solidFill>
                  <a:srgbClr val="083C92"/>
                </a:solidFill>
                <a:latin typeface="Times New Roman" panose="02020603050405020304" pitchFamily="18" charset="0"/>
                <a:ea typeface="Montserrat"/>
                <a:cs typeface="Times New Roman" panose="02020603050405020304" pitchFamily="18" charset="0"/>
                <a:sym typeface="Montserrat"/>
              </a:rPr>
              <a:t>2020 год</a:t>
            </a:r>
          </a:p>
        </p:txBody>
      </p:sp>
      <p:sp>
        <p:nvSpPr>
          <p:cNvPr id="20" name="Google Shape;208;p2">
            <a:extLst>
              <a:ext uri="{FF2B5EF4-FFF2-40B4-BE49-F238E27FC236}">
                <a16:creationId xmlns:a16="http://schemas.microsoft.com/office/drawing/2014/main" id="{483972D7-E00B-7200-6C40-2885350852EA}"/>
              </a:ext>
            </a:extLst>
          </p:cNvPr>
          <p:cNvSpPr txBox="1"/>
          <p:nvPr/>
        </p:nvSpPr>
        <p:spPr>
          <a:xfrm>
            <a:off x="4643850" y="4170875"/>
            <a:ext cx="1049676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SzPts val="1400"/>
            </a:pPr>
            <a:r>
              <a:rPr lang="ru-RU" sz="1600" b="1" dirty="0">
                <a:solidFill>
                  <a:srgbClr val="083C92"/>
                </a:solidFill>
                <a:latin typeface="Times New Roman" panose="02020603050405020304" pitchFamily="18" charset="0"/>
                <a:ea typeface="Montserrat"/>
                <a:cs typeface="Times New Roman" panose="02020603050405020304" pitchFamily="18" charset="0"/>
                <a:sym typeface="Montserrat"/>
              </a:rPr>
              <a:t>10570</a:t>
            </a:r>
          </a:p>
          <a:p>
            <a:pPr lvl="0" algn="ctr">
              <a:buSzPts val="1400"/>
            </a:pPr>
            <a:endParaRPr lang="ru-RU" sz="1000" dirty="0">
              <a:solidFill>
                <a:srgbClr val="083C92"/>
              </a:solidFill>
              <a:latin typeface="Times New Roman" panose="02020603050405020304" pitchFamily="18" charset="0"/>
              <a:ea typeface="Montserrat"/>
              <a:cs typeface="Times New Roman" panose="02020603050405020304" pitchFamily="18" charset="0"/>
              <a:sym typeface="Montserrat"/>
            </a:endParaRPr>
          </a:p>
          <a:p>
            <a:pPr lvl="0" algn="ctr">
              <a:buSzPts val="1400"/>
            </a:pPr>
            <a:r>
              <a:rPr lang="ru-RU" sz="1600" b="1" dirty="0">
                <a:solidFill>
                  <a:srgbClr val="083C92"/>
                </a:solidFill>
                <a:latin typeface="Times New Roman" panose="02020603050405020304" pitchFamily="18" charset="0"/>
                <a:ea typeface="Montserrat"/>
                <a:cs typeface="Times New Roman" panose="02020603050405020304" pitchFamily="18" charset="0"/>
                <a:sym typeface="Montserrat"/>
              </a:rPr>
              <a:t>2021 год</a:t>
            </a:r>
          </a:p>
        </p:txBody>
      </p:sp>
      <p:sp>
        <p:nvSpPr>
          <p:cNvPr id="21" name="Google Shape;209;p2">
            <a:extLst>
              <a:ext uri="{FF2B5EF4-FFF2-40B4-BE49-F238E27FC236}">
                <a16:creationId xmlns:a16="http://schemas.microsoft.com/office/drawing/2014/main" id="{835E19E4-AB80-9102-4C1F-D09F63907FC4}"/>
              </a:ext>
            </a:extLst>
          </p:cNvPr>
          <p:cNvSpPr txBox="1"/>
          <p:nvPr/>
        </p:nvSpPr>
        <p:spPr>
          <a:xfrm>
            <a:off x="6641908" y="4170875"/>
            <a:ext cx="10557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SzPts val="1400"/>
            </a:pPr>
            <a:r>
              <a:rPr lang="ru-RU" sz="1600" b="1" dirty="0">
                <a:solidFill>
                  <a:srgbClr val="083C92"/>
                </a:solidFill>
                <a:latin typeface="Times New Roman" panose="02020603050405020304" pitchFamily="18" charset="0"/>
                <a:ea typeface="Montserrat"/>
                <a:cs typeface="Times New Roman" panose="02020603050405020304" pitchFamily="18" charset="0"/>
                <a:sym typeface="Montserrat"/>
              </a:rPr>
              <a:t>14205</a:t>
            </a:r>
          </a:p>
          <a:p>
            <a:pPr lvl="0" algn="ctr">
              <a:buSzPts val="1400"/>
            </a:pPr>
            <a:endParaRPr lang="ru-RU" sz="1000" b="1" dirty="0">
              <a:solidFill>
                <a:srgbClr val="083C92"/>
              </a:solidFill>
              <a:latin typeface="Times New Roman" panose="02020603050405020304" pitchFamily="18" charset="0"/>
              <a:ea typeface="Montserrat"/>
              <a:cs typeface="Times New Roman" panose="02020603050405020304" pitchFamily="18" charset="0"/>
              <a:sym typeface="Montserrat"/>
            </a:endParaRPr>
          </a:p>
          <a:p>
            <a:pPr lvl="0" algn="ctr">
              <a:buSzPts val="1400"/>
            </a:pPr>
            <a:r>
              <a:rPr lang="ru-RU" sz="1600" b="1" dirty="0">
                <a:solidFill>
                  <a:srgbClr val="083C92"/>
                </a:solidFill>
                <a:latin typeface="Times New Roman" panose="02020603050405020304" pitchFamily="18" charset="0"/>
                <a:ea typeface="Montserrat"/>
                <a:cs typeface="Times New Roman" panose="02020603050405020304" pitchFamily="18" charset="0"/>
                <a:sym typeface="Montserrat"/>
              </a:rPr>
              <a:t>2022 год</a:t>
            </a:r>
          </a:p>
        </p:txBody>
      </p:sp>
      <p:sp>
        <p:nvSpPr>
          <p:cNvPr id="22" name="Google Shape;210;p2">
            <a:extLst>
              <a:ext uri="{FF2B5EF4-FFF2-40B4-BE49-F238E27FC236}">
                <a16:creationId xmlns:a16="http://schemas.microsoft.com/office/drawing/2014/main" id="{753D42A0-ACA9-FCA3-3F5E-62AB23675AFB}"/>
              </a:ext>
            </a:extLst>
          </p:cNvPr>
          <p:cNvSpPr txBox="1"/>
          <p:nvPr/>
        </p:nvSpPr>
        <p:spPr>
          <a:xfrm>
            <a:off x="8645990" y="4161168"/>
            <a:ext cx="124181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-RU" sz="1600" b="1" dirty="0">
                <a:solidFill>
                  <a:srgbClr val="083C92"/>
                </a:solidFill>
                <a:latin typeface="Times New Roman" panose="02020603050405020304" pitchFamily="18" charset="0"/>
                <a:ea typeface="Montserrat"/>
                <a:cs typeface="Times New Roman" panose="02020603050405020304" pitchFamily="18" charset="0"/>
                <a:sym typeface="Montserrat"/>
              </a:rPr>
              <a:t>17270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ru-RU" sz="1000" dirty="0">
              <a:solidFill>
                <a:srgbClr val="083C92"/>
              </a:solidFill>
              <a:latin typeface="Times New Roman" panose="02020603050405020304" pitchFamily="18" charset="0"/>
              <a:ea typeface="Montserrat"/>
              <a:cs typeface="Times New Roman" panose="02020603050405020304" pitchFamily="18" charset="0"/>
              <a:sym typeface="Montserr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-RU" sz="1600" b="1" dirty="0">
                <a:solidFill>
                  <a:srgbClr val="083C92"/>
                </a:solidFill>
                <a:latin typeface="Times New Roman" panose="02020603050405020304" pitchFamily="18" charset="0"/>
                <a:ea typeface="Montserrat"/>
                <a:cs typeface="Times New Roman" panose="02020603050405020304" pitchFamily="18" charset="0"/>
                <a:sym typeface="Montserrat"/>
              </a:rPr>
              <a:t>2023 год</a:t>
            </a:r>
          </a:p>
        </p:txBody>
      </p:sp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C605C4F0-97F6-423C-A1F4-4C71EEE9BC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699884"/>
              </p:ext>
            </p:extLst>
          </p:nvPr>
        </p:nvGraphicFramePr>
        <p:xfrm>
          <a:off x="1970843" y="2316903"/>
          <a:ext cx="8421445" cy="1758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Google Shape;105;g207a9166f1f_0_0">
            <a:extLst>
              <a:ext uri="{FF2B5EF4-FFF2-40B4-BE49-F238E27FC236}">
                <a16:creationId xmlns:a16="http://schemas.microsoft.com/office/drawing/2014/main" id="{667FF51D-E8E5-662C-4AC8-FFE073D77BC6}"/>
              </a:ext>
            </a:extLst>
          </p:cNvPr>
          <p:cNvSpPr/>
          <p:nvPr/>
        </p:nvSpPr>
        <p:spPr>
          <a:xfrm>
            <a:off x="0" y="6396300"/>
            <a:ext cx="12192000" cy="461700"/>
          </a:xfrm>
          <a:prstGeom prst="rect">
            <a:avLst/>
          </a:prstGeom>
          <a:solidFill>
            <a:srgbClr val="083C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31;g207a9166f1f_0_0">
            <a:extLst>
              <a:ext uri="{FF2B5EF4-FFF2-40B4-BE49-F238E27FC236}">
                <a16:creationId xmlns:a16="http://schemas.microsoft.com/office/drawing/2014/main" id="{79F9348B-5037-5DFE-F0A4-51FF07125BBC}"/>
              </a:ext>
            </a:extLst>
          </p:cNvPr>
          <p:cNvSpPr/>
          <p:nvPr/>
        </p:nvSpPr>
        <p:spPr>
          <a:xfrm>
            <a:off x="9555287" y="6230100"/>
            <a:ext cx="1241400" cy="627900"/>
          </a:xfrm>
          <a:prstGeom prst="parallelogram">
            <a:avLst>
              <a:gd name="adj" fmla="val 13649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310868E-2252-0D64-A335-8F0C0C686C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1645" y="5262486"/>
            <a:ext cx="3320355" cy="112410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EEAC5CB-FBD7-05B0-08D3-EBB402CC11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71" y="650975"/>
            <a:ext cx="876422" cy="112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6526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16793</TotalTime>
  <Words>34</Words>
  <Application>Microsoft Office PowerPoint</Application>
  <PresentationFormat>Широкоэкранный</PresentationFormat>
  <Paragraphs>14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Simple Light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Осадчий Владислав Сергеевич</dc:creator>
  <cp:lastModifiedBy>User</cp:lastModifiedBy>
  <cp:revision>612</cp:revision>
  <dcterms:modified xsi:type="dcterms:W3CDTF">2024-12-02T12:23:01Z</dcterms:modified>
</cp:coreProperties>
</file>